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4" r:id="rId2"/>
    <p:sldMasterId id="2147483686" r:id="rId3"/>
    <p:sldMasterId id="2147483698" r:id="rId4"/>
    <p:sldMasterId id="2147483710" r:id="rId5"/>
    <p:sldMasterId id="2147483722" r:id="rId6"/>
    <p:sldMasterId id="2147483734" r:id="rId7"/>
    <p:sldMasterId id="2147483746" r:id="rId8"/>
    <p:sldMasterId id="2147483758" r:id="rId9"/>
    <p:sldMasterId id="2147483770" r:id="rId10"/>
    <p:sldMasterId id="2147483782" r:id="rId11"/>
    <p:sldMasterId id="2147483794" r:id="rId12"/>
    <p:sldMasterId id="2147483806" r:id="rId13"/>
    <p:sldMasterId id="2147483818" r:id="rId14"/>
    <p:sldMasterId id="2147483830" r:id="rId15"/>
    <p:sldMasterId id="2147483842" r:id="rId16"/>
    <p:sldMasterId id="2147483854" r:id="rId17"/>
    <p:sldMasterId id="2147483866" r:id="rId18"/>
    <p:sldMasterId id="2147483878" r:id="rId19"/>
    <p:sldMasterId id="2147483890" r:id="rId20"/>
    <p:sldMasterId id="2147483902" r:id="rId21"/>
    <p:sldMasterId id="2147483914" r:id="rId22"/>
    <p:sldMasterId id="2147483926" r:id="rId23"/>
  </p:sldMasterIdLst>
  <p:notesMasterIdLst>
    <p:notesMasterId r:id="rId60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90" autoAdjust="0"/>
  </p:normalViewPr>
  <p:slideViewPr>
    <p:cSldViewPr snapToGrid="0">
      <p:cViewPr>
        <p:scale>
          <a:sx n="100" d="100"/>
          <a:sy n="100" d="100"/>
        </p:scale>
        <p:origin x="-618" y="-1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7995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d46c06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d46c06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1" y="389572"/>
            <a:ext cx="8072119" cy="920115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1673" y="1172909"/>
            <a:ext cx="30346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5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3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2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7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4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3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8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5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4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6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5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7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6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1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8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2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3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4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0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4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10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5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4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1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2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8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12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flag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0"/>
            <a:ext cx="91805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/>
        </p:nvSpPr>
        <p:spPr bwMode="auto">
          <a:xfrm>
            <a:off x="0" y="758428"/>
            <a:ext cx="9144000" cy="85725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  <a:ex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4088EA-93D3-4323-B9E2-77C1F94E34D0}"/>
              </a:ext>
            </a:extLst>
          </p:cNvPr>
          <p:cNvSpPr txBox="1"/>
          <p:nvPr/>
        </p:nvSpPr>
        <p:spPr>
          <a:xfrm>
            <a:off x="2510921" y="1032066"/>
            <a:ext cx="3263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Exo 2" panose="00000500000000000000" pitchFamily="2" charset="-52"/>
              </a:rPr>
              <a:t>Лекция </a:t>
            </a:r>
            <a:r>
              <a:rPr lang="ru-RU" sz="4000" dirty="0" smtClean="0">
                <a:solidFill>
                  <a:schemeClr val="tx1"/>
                </a:solidFill>
                <a:latin typeface="Exo 2" panose="00000500000000000000" pitchFamily="2" charset="-52"/>
              </a:rPr>
              <a:t>6</a:t>
            </a:r>
            <a:endParaRPr lang="ru-RU" sz="4000" dirty="0" smtClean="0">
              <a:solidFill>
                <a:schemeClr val="tx1"/>
              </a:solidFill>
              <a:latin typeface="Exo 2" panose="00000500000000000000" pitchFamily="2" charset="-52"/>
            </a:endParaRPr>
          </a:p>
          <a:p>
            <a:endParaRPr lang="ru-RU" sz="4000" dirty="0">
              <a:solidFill>
                <a:schemeClr val="tx1"/>
              </a:solidFill>
              <a:latin typeface="Exo 2" panose="000005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5F9B1F-6209-4550-AE8D-613AC97AD7A0}"/>
              </a:ext>
            </a:extLst>
          </p:cNvPr>
          <p:cNvSpPr txBox="1"/>
          <p:nvPr/>
        </p:nvSpPr>
        <p:spPr>
          <a:xfrm>
            <a:off x="546652" y="1799322"/>
            <a:ext cx="807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Основы </a:t>
            </a:r>
            <a:r>
              <a:rPr lang="ru-RU" sz="3600" b="1" dirty="0" err="1"/>
              <a:t>блокчейн</a:t>
            </a:r>
            <a:r>
              <a:rPr lang="ru-RU" sz="3600" b="1" dirty="0"/>
              <a:t> технологий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пример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ru"/>
          </a:p>
        </p:txBody>
      </p:sp>
      <p:pic>
        <p:nvPicPr>
          <p:cNvPr id="5" name="Рисунок 4" descr="C:\Users\fresh\Downloads\44d934e68bdc47bec0977869bcbdd76be2f8c42afd419e7356778068fc888a3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2" y="581025"/>
            <a:ext cx="6253163" cy="417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9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614363"/>
            <a:ext cx="7109893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82993" y="179487"/>
            <a:ext cx="3653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Децентрализация и </a:t>
            </a:r>
            <a:r>
              <a:rPr lang="ru-RU" b="1" dirty="0" err="1"/>
              <a:t>распределенность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2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278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Транзакции в </a:t>
            </a:r>
            <a:r>
              <a:rPr lang="ru-RU" b="1" dirty="0" err="1"/>
              <a:t>блокчейн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487264"/>
            <a:ext cx="7358062" cy="416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6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433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Биткоин</a:t>
            </a:r>
            <a:r>
              <a:rPr lang="ru-RU" b="1" dirty="0"/>
              <a:t> — это не деньги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487264"/>
            <a:ext cx="7462837" cy="425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9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682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Блокчейн</a:t>
            </a:r>
            <a:r>
              <a:rPr lang="ru-RU" b="1" dirty="0"/>
              <a:t> и его применение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7263"/>
            <a:ext cx="7339012" cy="412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682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Блокчейн</a:t>
            </a:r>
            <a:r>
              <a:rPr lang="ru-RU" b="1" dirty="0"/>
              <a:t> и его применение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87263"/>
            <a:ext cx="7496175" cy="421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4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Криптография за </a:t>
            </a:r>
            <a:r>
              <a:rPr lang="ru-RU" b="1" dirty="0" err="1"/>
              <a:t>блокчейном</a:t>
            </a:r>
            <a:endParaRPr lang="ru-RU" b="1" dirty="0"/>
          </a:p>
        </p:txBody>
      </p:sp>
      <p:pic>
        <p:nvPicPr>
          <p:cNvPr id="5" name="Рисунок 4" descr="Криптографическая истина сочетает в себе криптографию и децентрализованный консенсус для создания золотой записи среди распределенного набора сущностей и детерминированного вычисления приложений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6" y="856594"/>
            <a:ext cx="7199313" cy="4056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66700" y="48726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Криптографическая истина </a:t>
            </a:r>
            <a:r>
              <a:rPr lang="ru-RU" dirty="0"/>
              <a:t>сочетает в себе криптографию и децентрализованный консенсус для создания золотой записи среди распределенного набора сущностей и детерминированного вычисления 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55009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Криптография за </a:t>
            </a:r>
            <a:r>
              <a:rPr lang="ru-RU" b="1" dirty="0" err="1"/>
              <a:t>блокчейном</a:t>
            </a:r>
            <a:endParaRPr lang="ru-RU" b="1" dirty="0"/>
          </a:p>
        </p:txBody>
      </p:sp>
      <p:pic>
        <p:nvPicPr>
          <p:cNvPr id="6" name="Рисунок 5" descr="Две основные техники шифрования, используемые в шифрах, — это подстановка и перестановка (также называемая транспортировкой)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" y="1228725"/>
            <a:ext cx="588835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266700" y="605165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Криптография — это наука о безопасном общении в присутствии враждебного поведения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66700" y="967115"/>
            <a:ext cx="76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Шифрование — это двусторонняя функция, которая шифрует исходное сообщение </a:t>
            </a:r>
            <a:r>
              <a:rPr lang="ru-RU" dirty="0" smtClean="0"/>
              <a:t>в </a:t>
            </a:r>
            <a:r>
              <a:rPr lang="ru-RU" dirty="0"/>
              <a:t>неразборчивое сообщение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4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Хеш-функции </a:t>
            </a:r>
          </a:p>
        </p:txBody>
      </p:sp>
      <p:pic>
        <p:nvPicPr>
          <p:cNvPr id="9" name="Рисунок 8" descr="Изменение одного символа в хэше, например, добавление запятой во втором входе, полностью изменит результат и покажется наблюдателям совершенно случайным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52" y="570042"/>
            <a:ext cx="5865495" cy="409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3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733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Симметричное шифрование</a:t>
            </a:r>
            <a:endParaRPr lang="ru-RU" dirty="0"/>
          </a:p>
        </p:txBody>
      </p:sp>
      <p:pic>
        <p:nvPicPr>
          <p:cNvPr id="5" name="Рисунок 4" descr="Симметричное шифрование использует один и тот же секретный ключ для шифрования и расшифровки сообщений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690562"/>
            <a:ext cx="7318375" cy="411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3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9" y="0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Основы </a:t>
            </a:r>
            <a:r>
              <a:rPr lang="ru-RU" sz="2000" b="1" dirty="0" err="1"/>
              <a:t>блокчейн</a:t>
            </a:r>
            <a:r>
              <a:rPr lang="ru-RU" sz="2000" b="1" dirty="0"/>
              <a:t> технологий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489372"/>
            <a:ext cx="7816630" cy="427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6118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Криптография с открытым ключом(Асимметричное шифрование)</a:t>
            </a:r>
          </a:p>
        </p:txBody>
      </p:sp>
      <p:pic>
        <p:nvPicPr>
          <p:cNvPr id="6" name="Рисунок 5" descr="Асимметричное шифрование требует, чтобы у каждого пользователя была пара открытый/закрытый ключ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634365"/>
            <a:ext cx="6400800" cy="3890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3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2206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Обработка транзакции</a:t>
            </a:r>
          </a:p>
        </p:txBody>
      </p:sp>
      <p:pic>
        <p:nvPicPr>
          <p:cNvPr id="5" name="Рисунок 4" descr="Блокчейн использует цифровые подписи для аутентификации и проверки транзакций пользователей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" y="585787"/>
            <a:ext cx="8545830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4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1584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Атака Сивиллы</a:t>
            </a:r>
          </a:p>
        </p:txBody>
      </p:sp>
      <p:pic>
        <p:nvPicPr>
          <p:cNvPr id="6" name="Рисунок 5" descr="Блоки состоят из данных транзакции, корня Меркла, других метаданных блока, действительного ключа (nonce) и хэша предыдущего блока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3" y="487264"/>
            <a:ext cx="7656195" cy="4395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1584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Атака Сивиллы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33375" y="596801"/>
            <a:ext cx="6276975" cy="32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+mn-lt"/>
              </a:rPr>
              <a:t>Исходные </a:t>
            </a:r>
            <a:r>
              <a:rPr lang="ru-RU" dirty="0">
                <a:latin typeface="+mn-lt"/>
              </a:rPr>
              <a:t>данные: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Корень Меркла — </a:t>
            </a:r>
            <a:r>
              <a:rPr lang="ru-RU" dirty="0" err="1">
                <a:latin typeface="+mn-lt"/>
              </a:rPr>
              <a:t>хэш</a:t>
            </a:r>
            <a:r>
              <a:rPr lang="ru-RU" dirty="0">
                <a:latin typeface="+mn-lt"/>
              </a:rPr>
              <a:t> всех включенных в блок </a:t>
            </a:r>
            <a:r>
              <a:rPr lang="ru-RU" dirty="0" smtClean="0">
                <a:latin typeface="+mn-lt"/>
              </a:rPr>
              <a:t>транзакций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+mn-lt"/>
              </a:rPr>
              <a:t>Nonce</a:t>
            </a:r>
            <a:r>
              <a:rPr lang="ru-RU" dirty="0" smtClean="0">
                <a:latin typeface="+mn-lt"/>
              </a:rPr>
              <a:t>— </a:t>
            </a:r>
            <a:r>
              <a:rPr lang="ru-RU" dirty="0">
                <a:latin typeface="+mn-lt"/>
              </a:rPr>
              <a:t>произвольное число/буквенное сочетание, которое создает действительный </a:t>
            </a:r>
            <a:r>
              <a:rPr lang="ru-RU" dirty="0" err="1">
                <a:latin typeface="+mn-lt"/>
              </a:rPr>
              <a:t>хэш</a:t>
            </a:r>
            <a:r>
              <a:rPr lang="ru-RU" dirty="0">
                <a:latin typeface="+mn-lt"/>
              </a:rPr>
              <a:t>, удовлетворяющий текущей цели </a:t>
            </a:r>
            <a:r>
              <a:rPr lang="ru-RU" dirty="0" smtClean="0">
                <a:latin typeface="+mn-lt"/>
              </a:rPr>
              <a:t>сложности.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</a:rPr>
              <a:t>Дополнительные </a:t>
            </a:r>
            <a:r>
              <a:rPr lang="ru-RU" dirty="0">
                <a:latin typeface="+mn-lt"/>
              </a:rPr>
              <a:t>метаданные блока — в разных </a:t>
            </a:r>
            <a:r>
              <a:rPr lang="ru-RU" dirty="0" err="1">
                <a:latin typeface="+mn-lt"/>
              </a:rPr>
              <a:t>блокчейнах</a:t>
            </a:r>
            <a:r>
              <a:rPr lang="ru-RU" dirty="0">
                <a:latin typeface="+mn-lt"/>
              </a:rPr>
              <a:t> они разные, но могут включать в себя следующее: текущую версию программного обеспечения </a:t>
            </a:r>
            <a:r>
              <a:rPr lang="ru-RU" dirty="0" err="1">
                <a:latin typeface="+mn-lt"/>
              </a:rPr>
              <a:t>блокчейна</a:t>
            </a:r>
            <a:r>
              <a:rPr lang="ru-RU" dirty="0">
                <a:latin typeface="+mn-lt"/>
              </a:rPr>
              <a:t>, метку времени, целевую сложность </a:t>
            </a:r>
            <a:r>
              <a:rPr lang="ru-RU" dirty="0" err="1">
                <a:latin typeface="+mn-lt"/>
              </a:rPr>
              <a:t>майнинга</a:t>
            </a:r>
            <a:r>
              <a:rPr lang="ru-RU" dirty="0">
                <a:latin typeface="+mn-lt"/>
              </a:rPr>
              <a:t>, корень состояния всей цепи или номер текущего блока.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+mn-lt"/>
              </a:rPr>
              <a:t>Хэш</a:t>
            </a:r>
            <a:r>
              <a:rPr lang="ru-RU" dirty="0">
                <a:latin typeface="+mn-lt"/>
              </a:rPr>
              <a:t> предыдущего блока — действительный </a:t>
            </a:r>
            <a:r>
              <a:rPr lang="ru-RU" dirty="0" err="1">
                <a:latin typeface="+mn-lt"/>
              </a:rPr>
              <a:t>хэш</a:t>
            </a:r>
            <a:r>
              <a:rPr lang="ru-RU" dirty="0">
                <a:latin typeface="+mn-lt"/>
              </a:rPr>
              <a:t> блока, который был проверен ранее.</a:t>
            </a:r>
          </a:p>
        </p:txBody>
      </p:sp>
    </p:spTree>
    <p:extLst>
      <p:ext uri="{BB962C8B-B14F-4D97-AF65-F5344CB8AC3E}">
        <p14:creationId xmlns:p14="http://schemas.microsoft.com/office/powerpoint/2010/main" val="6360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2993" y="179487"/>
            <a:ext cx="1584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Атака Сивиллы</a:t>
            </a:r>
          </a:p>
        </p:txBody>
      </p:sp>
      <p:pic>
        <p:nvPicPr>
          <p:cNvPr id="5" name="Рисунок 4" descr="Производство и проверка блоков Ethereum 2.0 будут разбиты на эпохи с 32 слотами, где блок может быть предложен и засвидетельствован в каждом слоте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1162050"/>
            <a:ext cx="8358188" cy="302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4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Хранение данных</a:t>
            </a:r>
            <a:endParaRPr lang="ru-RU" dirty="0"/>
          </a:p>
        </p:txBody>
      </p:sp>
      <p:pic>
        <p:nvPicPr>
          <p:cNvPr id="6" name="Рисунок 5" descr="Деревья Меркла — это эффективный способ хранения данных о транзакциях в блокчейн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781049"/>
            <a:ext cx="6866890" cy="4045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9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5865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Другие криптографические техники, используемые в </a:t>
            </a:r>
            <a:r>
              <a:rPr lang="ru-RU" b="1" dirty="0" err="1"/>
              <a:t>блокчейн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7175" y="880973"/>
            <a:ext cx="79914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Доказательства нулевого знания (</a:t>
            </a:r>
            <a:r>
              <a:rPr lang="ru-RU" dirty="0" err="1"/>
              <a:t>ZKPs</a:t>
            </a:r>
            <a:r>
              <a:rPr lang="ru-RU" dirty="0"/>
              <a:t>) — метод, позволяющий </a:t>
            </a:r>
            <a:r>
              <a:rPr lang="ru-RU" dirty="0" smtClean="0"/>
              <a:t>пользователю </a:t>
            </a:r>
            <a:r>
              <a:rPr lang="ru-RU" dirty="0"/>
              <a:t>доказать другой </a:t>
            </a:r>
            <a:r>
              <a:rPr lang="ru-RU" dirty="0" smtClean="0"/>
              <a:t>стороне, </a:t>
            </a:r>
            <a:r>
              <a:rPr lang="ru-RU" dirty="0"/>
              <a:t>что он обладает знаниями о конкретной части информации, не раскрывая фактической информации, лежащей в основе</a:t>
            </a:r>
            <a:r>
              <a:rPr lang="ru-RU" dirty="0" smtClean="0"/>
              <a:t>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Доверенные среды выполнения (</a:t>
            </a:r>
            <a:r>
              <a:rPr lang="ru-RU" dirty="0" err="1"/>
              <a:t>TEEs</a:t>
            </a:r>
            <a:r>
              <a:rPr lang="ru-RU" dirty="0"/>
              <a:t>) — использование доверенного оборудования</a:t>
            </a:r>
            <a:r>
              <a:rPr lang="ru-RU" dirty="0" smtClean="0"/>
              <a:t>, </a:t>
            </a:r>
            <a:r>
              <a:rPr lang="ru-RU" dirty="0"/>
              <a:t>для выполнения конфиденциальных вычислений, где целостность вычислений может быть доказана с помощью криптографических сертификатов. </a:t>
            </a:r>
            <a:endParaRPr lang="ru-R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Пороговые </a:t>
            </a:r>
            <a:r>
              <a:rPr lang="ru-RU" dirty="0"/>
              <a:t>схемы подписи (TSS) — форма распределенной генерации и подписания ключей, используемая для аутентификации вычислений, выполняемых децентрализованной сетью, с помощью одной криптографической подписи, для подписания которой требуется только пороговый набор участников. </a:t>
            </a:r>
          </a:p>
        </p:txBody>
      </p:sp>
    </p:spTree>
    <p:extLst>
      <p:ext uri="{BB962C8B-B14F-4D97-AF65-F5344CB8AC3E}">
        <p14:creationId xmlns:p14="http://schemas.microsoft.com/office/powerpoint/2010/main" val="9041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Блокчейн</a:t>
            </a:r>
            <a:r>
              <a:rPr lang="ru-RU" b="1" dirty="0"/>
              <a:t> консенсус</a:t>
            </a:r>
          </a:p>
        </p:txBody>
      </p:sp>
      <p:pic>
        <p:nvPicPr>
          <p:cNvPr id="12290" name="Picture 2" descr="https://hsto.org/r/w1560/getpro/habr/upload_files/830/e6c/1ab/830e6c1aba25f1972f541c6ae44de3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6525"/>
            <a:ext cx="9144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Блокчейн</a:t>
            </a:r>
            <a:r>
              <a:rPr lang="ru-RU" b="1" dirty="0"/>
              <a:t> консенсус</a:t>
            </a:r>
          </a:p>
        </p:txBody>
      </p:sp>
      <p:pic>
        <p:nvPicPr>
          <p:cNvPr id="5" name="Рисунок 4" descr="Биткойн имеет форму неявного стейкинга, когда майнеры получают вознаграждение в виде актива (BTC), который сохраняет свою ценность и покрывает их расходы только в том случае, если они поддерживают безопасность сети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705485"/>
            <a:ext cx="6635750" cy="3732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3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Блокчейн</a:t>
            </a:r>
            <a:r>
              <a:rPr lang="ru-RU" b="1" dirty="0"/>
              <a:t> консенсус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8743" y="589062"/>
            <a:ext cx="159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Результат игры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13018" y="896839"/>
            <a:ext cx="8497607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Точность — децентрализация </a:t>
            </a:r>
            <a:r>
              <a:rPr lang="ru-RU" dirty="0" err="1"/>
              <a:t>блокчейн</a:t>
            </a:r>
            <a:r>
              <a:rPr lang="ru-RU" dirty="0"/>
              <a:t>, неявные/явные затраты, стоящие на кону, и простота обнаружения недействительных транзакций стимулируют </a:t>
            </a:r>
            <a:r>
              <a:rPr lang="ru-RU" dirty="0" err="1"/>
              <a:t>майнеров</a:t>
            </a:r>
            <a:r>
              <a:rPr lang="ru-RU" dirty="0"/>
              <a:t>/</a:t>
            </a:r>
            <a:r>
              <a:rPr lang="ru-RU" dirty="0" err="1"/>
              <a:t>валидаторов</a:t>
            </a:r>
            <a:r>
              <a:rPr lang="ru-RU" dirty="0"/>
              <a:t> и полные узлы к достижению честного консенсуса относительно действительности транзакций.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Неизменность — финансовые затраты и риск при попытке изменить ранее одобренный блок делают это нежелательным, особенно когда поверх целевого блока создаются новые блоки.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Доступность — достаточное вознаграждение помогает </a:t>
            </a:r>
            <a:r>
              <a:rPr lang="ru-RU" dirty="0" err="1"/>
              <a:t>майнерам</a:t>
            </a:r>
            <a:r>
              <a:rPr lang="ru-RU" dirty="0"/>
              <a:t>/</a:t>
            </a:r>
            <a:r>
              <a:rPr lang="ru-RU" dirty="0" err="1"/>
              <a:t>валидаторам</a:t>
            </a:r>
            <a:r>
              <a:rPr lang="ru-RU" dirty="0"/>
              <a:t> постоянно генерировать блоки, а наличие значительной суммы, поставленной на карту, стимулирует создание полноценных сетей узлов, которые расширяются за пределы </a:t>
            </a:r>
            <a:r>
              <a:rPr lang="ru-RU" dirty="0" err="1"/>
              <a:t>майнеров</a:t>
            </a:r>
            <a:r>
              <a:rPr lang="ru-RU" dirty="0"/>
              <a:t>/</a:t>
            </a:r>
            <a:r>
              <a:rPr lang="ru-RU" dirty="0" err="1"/>
              <a:t>валидаторов</a:t>
            </a:r>
            <a:r>
              <a:rPr lang="ru-RU" dirty="0"/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Устойчивость к цензуре — механизмы защиты от </a:t>
            </a:r>
            <a:r>
              <a:rPr lang="ru-RU" dirty="0" err="1"/>
              <a:t>сибилов</a:t>
            </a:r>
            <a:r>
              <a:rPr lang="ru-RU" dirty="0"/>
              <a:t>, финансовые вознаграждения и возможность беспрепятственного участия делают невероятно дорогостоящими попытки любой централизованной структуры цензурировать транзакции, особенно в течение длительного периода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4364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Простым языком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38163"/>
            <a:ext cx="7205662" cy="40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4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3203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Одноранговые</a:t>
            </a:r>
            <a:r>
              <a:rPr lang="ru-RU" b="1" dirty="0"/>
              <a:t> сети (</a:t>
            </a:r>
            <a:r>
              <a:rPr lang="ru-RU" b="1" dirty="0" err="1"/>
              <a:t>Peer-to-Peer</a:t>
            </a:r>
            <a:r>
              <a:rPr lang="ru-RU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41612" y="649843"/>
            <a:ext cx="7955926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</a:t>
            </a:r>
            <a:r>
              <a:rPr lang="ru-RU" dirty="0" smtClean="0"/>
              <a:t>ети –в которых отельные элементы обмениваются между собой файлами и хранят один и тот же набор данных.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87949" y="1458993"/>
            <a:ext cx="784860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/>
              <a:t>С финансовой точки зрения, </a:t>
            </a:r>
            <a:r>
              <a:rPr lang="ru-RU" i="1" dirty="0" err="1"/>
              <a:t>одноранговые</a:t>
            </a:r>
            <a:r>
              <a:rPr lang="ru-RU" i="1" dirty="0"/>
              <a:t> сети – финансовые платформы, которые позволяют осуществлять финансовые операции купли-продажи без посредников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87949" y="2157710"/>
            <a:ext cx="4472699" cy="1492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Выделяют три основных типа </a:t>
            </a:r>
            <a:r>
              <a:rPr lang="ru-RU" dirty="0" err="1"/>
              <a:t>одноранговых</a:t>
            </a:r>
            <a:r>
              <a:rPr lang="ru-RU" dirty="0"/>
              <a:t> </a:t>
            </a:r>
            <a:r>
              <a:rPr lang="ru-RU" dirty="0" smtClean="0"/>
              <a:t>сетей: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Неструктурированные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Структурированные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Гибридные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Р2Р и </a:t>
            </a:r>
            <a:r>
              <a:rPr lang="ru-RU" b="1" dirty="0" err="1"/>
              <a:t>блокчейн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7949" y="1148150"/>
            <a:ext cx="86512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Преимущества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Высокая устойчивость к </a:t>
            </a:r>
            <a:r>
              <a:rPr lang="ru-RU" dirty="0" err="1" smtClean="0"/>
              <a:t>DoS</a:t>
            </a:r>
            <a:r>
              <a:rPr lang="ru-RU" dirty="0" smtClean="0"/>
              <a:t>-атакам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Высокая </a:t>
            </a:r>
            <a:r>
              <a:rPr lang="ru-RU" dirty="0"/>
              <a:t>устойчивость к изменению уже внесённой информации.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Высокая устойчивость к внутренним ошибкам и противоречивым сигналам. </a:t>
            </a:r>
            <a:endParaRPr lang="ru-R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Устойчивость </a:t>
            </a:r>
            <a:r>
              <a:rPr lang="ru-RU" dirty="0"/>
              <a:t>к внешней цензуре. </a:t>
            </a:r>
            <a:endParaRPr lang="ru-RU" dirty="0" smtClean="0"/>
          </a:p>
          <a:p>
            <a:pPr lvl="0"/>
            <a:r>
              <a:rPr lang="ru-RU" b="1" dirty="0" smtClean="0"/>
              <a:t>Недостатки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Чем больше сеть, тем больше вычислительной работы нужно проделать, чтобы обеспечить актуальность хранимой информации</a:t>
            </a:r>
            <a:r>
              <a:rPr lang="ru-RU" dirty="0" smtClean="0"/>
              <a:t>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Возможна ситуация «разделения» цепочки информации на две – ситуация «</a:t>
            </a:r>
            <a:r>
              <a:rPr lang="ru-RU" dirty="0" err="1"/>
              <a:t>хардфорка</a:t>
            </a:r>
            <a:r>
              <a:rPr lang="ru-RU" dirty="0" smtClean="0"/>
              <a:t>».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Невозможность </a:t>
            </a:r>
            <a:r>
              <a:rPr lang="ru-RU" dirty="0"/>
              <a:t>исправления информации может быть и минусом. </a:t>
            </a:r>
          </a:p>
        </p:txBody>
      </p:sp>
    </p:spTree>
    <p:extLst>
      <p:ext uri="{BB962C8B-B14F-4D97-AF65-F5344CB8AC3E}">
        <p14:creationId xmlns:p14="http://schemas.microsoft.com/office/powerpoint/2010/main" val="37603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Proof of Work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7948" y="726043"/>
            <a:ext cx="8413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Proof-of-work</a:t>
            </a:r>
            <a:r>
              <a:rPr lang="ru-RU" dirty="0"/>
              <a:t> (</a:t>
            </a:r>
            <a:r>
              <a:rPr lang="ru-RU" b="1" dirty="0" err="1"/>
              <a:t>PoW</a:t>
            </a:r>
            <a:r>
              <a:rPr lang="ru-RU" dirty="0"/>
              <a:t>) — децентрализованный алгоритм консенсуса, впервые представленный </a:t>
            </a:r>
            <a:r>
              <a:rPr lang="ru-RU" dirty="0" err="1"/>
              <a:t>Bitcoin</a:t>
            </a:r>
            <a:r>
              <a:rPr lang="ru-RU" dirty="0"/>
              <a:t> (BTC)</a:t>
            </a:r>
            <a:endParaRPr lang="ru-RU" dirty="0"/>
          </a:p>
        </p:txBody>
      </p:sp>
      <p:pic>
        <p:nvPicPr>
          <p:cNvPr id="6" name="Рисунок 5" descr="https://habrastorage.org/r/w1560/getpro/habr/upload_files/712/8bd/f15/7128bdf155389139a2e7dbd0d11dbac6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6" y="2058352"/>
            <a:ext cx="7747000" cy="29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87948" y="1249263"/>
            <a:ext cx="7956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Алгоритм консенсуса </a:t>
            </a:r>
            <a:r>
              <a:rPr lang="ru-RU" dirty="0" err="1"/>
              <a:t>proof-of-stake</a:t>
            </a:r>
            <a:r>
              <a:rPr lang="ru-RU" dirty="0"/>
              <a:t> (</a:t>
            </a:r>
            <a:r>
              <a:rPr lang="ru-RU" b="1" dirty="0" err="1"/>
              <a:t>PoS</a:t>
            </a:r>
            <a:r>
              <a:rPr lang="ru-RU" dirty="0"/>
              <a:t>) используется </a:t>
            </a:r>
            <a:r>
              <a:rPr lang="ru-RU" dirty="0" err="1"/>
              <a:t>блокчейн</a:t>
            </a:r>
            <a:r>
              <a:rPr lang="ru-RU" dirty="0"/>
              <a:t>-сетями как альтернатива алгоритму </a:t>
            </a:r>
            <a:r>
              <a:rPr lang="ru-RU" dirty="0" err="1"/>
              <a:t>PoW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9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Proof of Work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87949" y="763488"/>
            <a:ext cx="79562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И </a:t>
            </a:r>
            <a:r>
              <a:rPr lang="ru-RU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, и </a:t>
            </a:r>
            <a:r>
              <a:rPr lang="ru-RU" dirty="0" err="1">
                <a:latin typeface="+mn-lt"/>
              </a:rPr>
              <a:t>PoS</a:t>
            </a:r>
            <a:r>
              <a:rPr lang="ru-RU" dirty="0">
                <a:latin typeface="+mn-lt"/>
              </a:rPr>
              <a:t> созданы, чтобы помогать </a:t>
            </a:r>
            <a:r>
              <a:rPr lang="ru-RU" dirty="0" err="1">
                <a:latin typeface="+mn-lt"/>
              </a:rPr>
              <a:t>нодам</a:t>
            </a:r>
            <a:r>
              <a:rPr lang="ru-RU" dirty="0">
                <a:latin typeface="+mn-lt"/>
              </a:rPr>
              <a:t> проверять все транзакции </a:t>
            </a:r>
            <a:r>
              <a:rPr lang="ru-RU" dirty="0" smtClean="0">
                <a:latin typeface="+mn-lt"/>
              </a:rPr>
              <a:t>сети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 превосходит </a:t>
            </a:r>
            <a:r>
              <a:rPr lang="ru-RU" dirty="0" err="1">
                <a:latin typeface="+mn-lt"/>
              </a:rPr>
              <a:t>PoS</a:t>
            </a:r>
            <a:r>
              <a:rPr lang="ru-RU" dirty="0">
                <a:latin typeface="+mn-lt"/>
              </a:rPr>
              <a:t> с точки зрения безопасности и сохранения подлинности </a:t>
            </a:r>
            <a:r>
              <a:rPr lang="ru-RU" dirty="0" smtClean="0">
                <a:latin typeface="+mn-lt"/>
              </a:rPr>
              <a:t>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 err="1">
                <a:latin typeface="+mn-lt"/>
              </a:rPr>
              <a:t>PoS</a:t>
            </a:r>
            <a:r>
              <a:rPr lang="ru-RU" dirty="0">
                <a:latin typeface="+mn-lt"/>
              </a:rPr>
              <a:t> более уязвим для взлома и </a:t>
            </a:r>
            <a:r>
              <a:rPr lang="ru-RU" dirty="0" smtClean="0">
                <a:latin typeface="+mn-lt"/>
              </a:rPr>
              <a:t>атак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Модель </a:t>
            </a:r>
            <a:r>
              <a:rPr lang="ru-RU" b="1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 требует значительных затрат на </a:t>
            </a:r>
            <a:r>
              <a:rPr lang="ru-RU" dirty="0" err="1" smtClean="0">
                <a:latin typeface="+mn-lt"/>
              </a:rPr>
              <a:t>майнинг</a:t>
            </a:r>
            <a:endParaRPr lang="ru-RU" dirty="0" smtClean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Согласно модели </a:t>
            </a:r>
            <a:r>
              <a:rPr lang="ru-RU" b="1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, </a:t>
            </a:r>
            <a:r>
              <a:rPr lang="ru-RU" dirty="0" err="1">
                <a:latin typeface="+mn-lt"/>
              </a:rPr>
              <a:t>майнеры</a:t>
            </a:r>
            <a:r>
              <a:rPr lang="ru-RU" dirty="0">
                <a:latin typeface="+mn-lt"/>
              </a:rPr>
              <a:t> получают дивиденды за решение сложных математических задач — награду за блок и иногда комиссии за </a:t>
            </a:r>
            <a:r>
              <a:rPr lang="ru-RU" dirty="0" smtClean="0">
                <a:latin typeface="+mn-lt"/>
              </a:rPr>
              <a:t>транзакции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 модели </a:t>
            </a:r>
            <a:r>
              <a:rPr lang="ru-RU" b="1" dirty="0" err="1">
                <a:latin typeface="+mn-lt"/>
              </a:rPr>
              <a:t>PoS</a:t>
            </a:r>
            <a:r>
              <a:rPr lang="ru-RU" dirty="0">
                <a:latin typeface="+mn-lt"/>
              </a:rPr>
              <a:t> участники стремятся получить вознаграждение, только чтобы увеличить свой баланс и в будущем иметь еще большие шансы на </a:t>
            </a:r>
            <a:r>
              <a:rPr lang="ru-RU" dirty="0" smtClean="0">
                <a:latin typeface="+mn-lt"/>
              </a:rPr>
              <a:t>вознаграждение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Алгоритм </a:t>
            </a:r>
            <a:r>
              <a:rPr lang="ru-RU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 прошел проверку </a:t>
            </a:r>
            <a:r>
              <a:rPr lang="ru-RU" dirty="0" smtClean="0">
                <a:latin typeface="+mn-lt"/>
              </a:rPr>
              <a:t>временем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сети на основе </a:t>
            </a:r>
            <a:r>
              <a:rPr lang="ru-RU" dirty="0" err="1">
                <a:latin typeface="+mn-lt"/>
              </a:rPr>
              <a:t>PoW</a:t>
            </a:r>
            <a:r>
              <a:rPr lang="ru-RU" dirty="0">
                <a:latin typeface="+mn-lt"/>
              </a:rPr>
              <a:t> потребляют гораздо больше энергии, чем на </a:t>
            </a:r>
            <a:r>
              <a:rPr lang="ru-RU" dirty="0" err="1">
                <a:latin typeface="+mn-lt"/>
              </a:rPr>
              <a:t>PoS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26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743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Смарт-контракты </a:t>
            </a:r>
            <a:r>
              <a:rPr lang="ru-RU" b="1" dirty="0" err="1"/>
              <a:t>Blockchain</a:t>
            </a:r>
            <a:endParaRPr lang="ru-RU" b="1" dirty="0"/>
          </a:p>
        </p:txBody>
      </p:sp>
      <p:pic>
        <p:nvPicPr>
          <p:cNvPr id="6" name="Рисунок 5" descr="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2" y="581660"/>
            <a:ext cx="6633528" cy="4066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6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743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Смарт-контракты </a:t>
            </a:r>
            <a:r>
              <a:rPr lang="ru-RU" b="1" dirty="0" err="1"/>
              <a:t>Blockchain</a:t>
            </a:r>
            <a:endParaRPr lang="ru-RU" b="1" dirty="0"/>
          </a:p>
        </p:txBody>
      </p:sp>
      <p:pic>
        <p:nvPicPr>
          <p:cNvPr id="5" name="Рисунок 4" descr="imag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3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ru"/>
          </a:p>
        </p:txBody>
      </p:sp>
      <p:sp>
        <p:nvSpPr>
          <p:cNvPr id="4" name="Прямоугольник 3"/>
          <p:cNvSpPr/>
          <p:nvPr/>
        </p:nvSpPr>
        <p:spPr>
          <a:xfrm>
            <a:off x="187949" y="179487"/>
            <a:ext cx="2743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Смарт-контракты </a:t>
            </a:r>
            <a:r>
              <a:rPr lang="ru-RU" b="1" dirty="0" err="1"/>
              <a:t>Blockchain</a:t>
            </a:r>
            <a:endParaRPr lang="ru-RU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623888"/>
            <a:ext cx="76104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1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Посредники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532912"/>
            <a:ext cx="6805613" cy="383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2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Посредники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61" y="576263"/>
            <a:ext cx="7081714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5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Что такое </a:t>
            </a:r>
            <a:r>
              <a:rPr lang="ru-RU" sz="2000" b="1" dirty="0" err="1"/>
              <a:t>блокчейн</a:t>
            </a:r>
            <a:r>
              <a:rPr lang="ru-RU" sz="2000" b="1" dirty="0"/>
              <a:t> и как это работает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542924"/>
            <a:ext cx="7324725" cy="41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3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Что такое </a:t>
            </a:r>
            <a:r>
              <a:rPr lang="ru-RU" sz="2000" b="1" dirty="0" err="1"/>
              <a:t>блокчейн</a:t>
            </a:r>
            <a:r>
              <a:rPr lang="ru-RU" sz="2000" b="1" dirty="0"/>
              <a:t> и как это работает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690563"/>
            <a:ext cx="6967537" cy="393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Что такое </a:t>
            </a:r>
            <a:r>
              <a:rPr lang="ru-RU" sz="2000" b="1" dirty="0" err="1"/>
              <a:t>блокчейн</a:t>
            </a:r>
            <a:r>
              <a:rPr lang="ru-RU" sz="2000" b="1" dirty="0"/>
              <a:t> и как это работает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ru"/>
          </a:p>
        </p:txBody>
      </p:sp>
      <p:pic>
        <p:nvPicPr>
          <p:cNvPr id="5" name="Рисунок 4" descr="C:\Users\fresh\Downloads\f2c722255cef17e215ca308a9f80a34eca7291c9dba84f4f22338c60ee2a5c0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666750"/>
            <a:ext cx="7486650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3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278" y="9493"/>
            <a:ext cx="580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Кто такие </a:t>
            </a:r>
            <a:r>
              <a:rPr lang="ru-RU" sz="2000" b="1" dirty="0" err="1"/>
              <a:t>майнеры</a:t>
            </a:r>
            <a:r>
              <a:rPr lang="ru-RU" sz="2000" b="1" dirty="0"/>
              <a:t> и зачем они нужны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ru"/>
          </a:p>
        </p:txBody>
      </p:sp>
      <p:pic>
        <p:nvPicPr>
          <p:cNvPr id="6" name="Рисунок 5" descr="https://c.dns-shop.ru/thumb/st4/fit/760/600/5c2aebc2b00ed831e528ff3f8972f3f2/q93_595299ac4d31f7b16f8e8c1484dabcf787fc384f1b365c6fe0b6992c0f70571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9" y="428652"/>
            <a:ext cx="7870825" cy="4162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8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Классическая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8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9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0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efault Desig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766</TotalTime>
  <Words>604</Words>
  <Application>Microsoft Office PowerPoint</Application>
  <PresentationFormat>Экран (16:9)</PresentationFormat>
  <Paragraphs>113</Paragraphs>
  <Slides>36</Slides>
  <Notes>36</Notes>
  <HiddenSlides>0</HiddenSlides>
  <MMClips>0</MMClips>
  <ScaleCrop>false</ScaleCrop>
  <HeadingPairs>
    <vt:vector size="4" baseType="variant">
      <vt:variant>
        <vt:lpstr>Тема</vt:lpstr>
      </vt:variant>
      <vt:variant>
        <vt:i4>23</vt:i4>
      </vt:variant>
      <vt:variant>
        <vt:lpstr>Заголовки слайдов</vt:lpstr>
      </vt:variant>
      <vt:variant>
        <vt:i4>36</vt:i4>
      </vt:variant>
    </vt:vector>
  </HeadingPairs>
  <TitlesOfParts>
    <vt:vector size="59" baseType="lpstr">
      <vt:lpstr>Тема1</vt:lpstr>
      <vt:lpstr>2_Default Design</vt:lpstr>
      <vt:lpstr>3_Default Design</vt:lpstr>
      <vt:lpstr>4_Default Design</vt:lpstr>
      <vt:lpstr>5_Default Design</vt:lpstr>
      <vt:lpstr>6_Default Design</vt:lpstr>
      <vt:lpstr>7_Default Design</vt:lpstr>
      <vt:lpstr>8_Default Design</vt:lpstr>
      <vt:lpstr>9_Default Design</vt:lpstr>
      <vt:lpstr>10_Default Design</vt:lpstr>
      <vt:lpstr>11_Default Design</vt:lpstr>
      <vt:lpstr>12_Default Design</vt:lpstr>
      <vt:lpstr>13_Default Design</vt:lpstr>
      <vt:lpstr>14_Default Design</vt:lpstr>
      <vt:lpstr>15_Default Design</vt:lpstr>
      <vt:lpstr>16_Default Design</vt:lpstr>
      <vt:lpstr>17_Default Design</vt:lpstr>
      <vt:lpstr>18_Default Design</vt:lpstr>
      <vt:lpstr>19_Default Design</vt:lpstr>
      <vt:lpstr>20_Default Design</vt:lpstr>
      <vt:lpstr>21_Default Design</vt:lpstr>
      <vt:lpstr>22_Default Design</vt:lpstr>
      <vt:lpstr>23_Default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ИС</dc:title>
  <cp:lastModifiedBy>fresh</cp:lastModifiedBy>
  <cp:revision>192</cp:revision>
  <dcterms:modified xsi:type="dcterms:W3CDTF">2022-11-29T15:39:36Z</dcterms:modified>
</cp:coreProperties>
</file>